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6" r:id="rId5"/>
    <p:sldId id="267" r:id="rId6"/>
    <p:sldId id="260" r:id="rId7"/>
    <p:sldId id="258" r:id="rId8"/>
    <p:sldId id="268" r:id="rId9"/>
    <p:sldId id="269" r:id="rId10"/>
    <p:sldId id="262" r:id="rId11"/>
    <p:sldId id="263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Company Name &amp; Logo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Company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Financial Information: 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Export </a:t>
            </a:r>
            <a:r>
              <a:rPr lang="en-US" b="1" dirty="0"/>
              <a:t>Turnover in BDT Million</a:t>
            </a:r>
            <a:endParaRPr lang="en-GB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596421"/>
              </p:ext>
            </p:extLst>
          </p:nvPr>
        </p:nvGraphicFramePr>
        <p:xfrm>
          <a:off x="1115616" y="1916832"/>
          <a:ext cx="6696745" cy="20574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155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5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6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281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Turnover in </a:t>
                      </a:r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Turnover in </a:t>
                      </a:r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2015</a:t>
                      </a:r>
                      <a:endParaRPr lang="en-GB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none" strike="noStrike" dirty="0">
                          <a:effectLst/>
                        </a:rPr>
                        <a:t> </a:t>
                      </a:r>
                      <a:r>
                        <a:rPr lang="en-US" sz="1800" b="1" u="none" strike="noStrike" dirty="0" smtClean="0">
                          <a:effectLst/>
                        </a:rPr>
                        <a:t>Growth in Export Turnover</a:t>
                      </a:r>
                      <a:endParaRPr lang="en-GB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309">
                <a:tc>
                  <a:txBody>
                    <a:bodyPr/>
                    <a:lstStyle/>
                    <a:p>
                      <a:pPr algn="ctr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278">
                <a:tc>
                  <a:txBody>
                    <a:bodyPr/>
                    <a:lstStyle/>
                    <a:p>
                      <a:pPr algn="ctr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Financial Information: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Profit </a:t>
            </a:r>
            <a:r>
              <a:rPr lang="en-US" b="1" dirty="0"/>
              <a:t>in BDT Million</a:t>
            </a:r>
            <a:endParaRPr lang="en-GB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282194"/>
              </p:ext>
            </p:extLst>
          </p:nvPr>
        </p:nvGraphicFramePr>
        <p:xfrm>
          <a:off x="918318" y="2204864"/>
          <a:ext cx="7110067" cy="20574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288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8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3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281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 </a:t>
                      </a:r>
                      <a:r>
                        <a:rPr lang="en-GB" sz="1800" b="1" u="none" strike="noStrike" dirty="0" smtClean="0">
                          <a:effectLst/>
                        </a:rPr>
                        <a:t>Profit</a:t>
                      </a:r>
                      <a:r>
                        <a:rPr lang="en-GB" sz="1800" b="1" u="none" strike="noStrike" baseline="0" dirty="0" smtClean="0">
                          <a:effectLst/>
                        </a:rPr>
                        <a:t> in </a:t>
                      </a:r>
                      <a:r>
                        <a:rPr lang="en-GB" sz="1800" b="1" u="none" strike="noStrike" baseline="0" dirty="0" smtClean="0">
                          <a:effectLst/>
                        </a:rPr>
                        <a:t>2016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 smtClean="0">
                          <a:effectLst/>
                        </a:rPr>
                        <a:t>Profit</a:t>
                      </a:r>
                      <a:r>
                        <a:rPr lang="en-GB" sz="1800" b="1" u="none" strike="noStrike" baseline="0" dirty="0" smtClean="0">
                          <a:effectLst/>
                        </a:rPr>
                        <a:t> in </a:t>
                      </a:r>
                      <a:r>
                        <a:rPr lang="en-GB" sz="1800" b="1" u="none" strike="noStrike" baseline="0" dirty="0" smtClean="0">
                          <a:effectLst/>
                        </a:rPr>
                        <a:t>2015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none" strike="noStrike" dirty="0">
                          <a:effectLst/>
                        </a:rPr>
                        <a:t> </a:t>
                      </a:r>
                      <a:r>
                        <a:rPr lang="en-US" sz="1800" b="1" u="none" strike="noStrike" dirty="0" smtClean="0">
                          <a:effectLst/>
                        </a:rPr>
                        <a:t>Growth in Profit</a:t>
                      </a:r>
                      <a:endParaRPr lang="en-GB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309">
                <a:tc>
                  <a:txBody>
                    <a:bodyPr/>
                    <a:lstStyle/>
                    <a:p>
                      <a:pPr algn="ctr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278">
                <a:tc>
                  <a:txBody>
                    <a:bodyPr/>
                    <a:lstStyle/>
                    <a:p>
                      <a:pPr algn="ctr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9110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Business Diversity: Diversity of </a:t>
            </a:r>
            <a:r>
              <a:rPr lang="en-US" b="1" dirty="0" smtClean="0"/>
              <a:t>Product</a:t>
            </a:r>
            <a:endParaRPr lang="en-GB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514560"/>
              </p:ext>
            </p:extLst>
          </p:nvPr>
        </p:nvGraphicFramePr>
        <p:xfrm>
          <a:off x="429511" y="2132856"/>
          <a:ext cx="8256378" cy="2590798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62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4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034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u="none" strike="noStrike" dirty="0">
                          <a:effectLst/>
                        </a:rPr>
                        <a:t>Number of </a:t>
                      </a:r>
                      <a:r>
                        <a:rPr lang="en-GB" sz="1800" b="1" u="none" strike="noStrike" dirty="0" smtClean="0">
                          <a:effectLst/>
                        </a:rPr>
                        <a:t>products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u="none" strike="noStrike" dirty="0" smtClean="0">
                          <a:effectLst/>
                        </a:rPr>
                        <a:t>Product</a:t>
                      </a:r>
                      <a:r>
                        <a:rPr lang="en-GB" sz="1800" b="1" u="none" strike="noStrike" baseline="0" dirty="0" smtClean="0">
                          <a:effectLst/>
                        </a:rPr>
                        <a:t> Details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228"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228"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6896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Business Diversity: Diversity of Export (Customer)</a:t>
            </a:r>
            <a:endParaRPr lang="en-GB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416426"/>
              </p:ext>
            </p:extLst>
          </p:nvPr>
        </p:nvGraphicFramePr>
        <p:xfrm>
          <a:off x="429511" y="2132856"/>
          <a:ext cx="8256379" cy="2590798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198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5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034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Country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none" strike="noStrike" dirty="0" smtClean="0">
                          <a:effectLst/>
                        </a:rPr>
                        <a:t>Number of buyers/ customers</a:t>
                      </a:r>
                      <a:endParaRPr lang="en-GB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u="none" strike="noStrike" dirty="0">
                          <a:effectLst/>
                        </a:rPr>
                        <a:t>Notable customers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228"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228"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Contribution to Bangladesh economy:  CSR Activities</a:t>
            </a:r>
            <a:endParaRPr lang="en-GB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312615"/>
              </p:ext>
            </p:extLst>
          </p:nvPr>
        </p:nvGraphicFramePr>
        <p:xfrm>
          <a:off x="534830" y="1628800"/>
          <a:ext cx="8153399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01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52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907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u="none" strike="noStrike" dirty="0">
                          <a:effectLst/>
                        </a:rPr>
                        <a:t> </a:t>
                      </a:r>
                      <a:r>
                        <a:rPr lang="en-GB" sz="1800" b="1" u="none" strike="noStrike" dirty="0" smtClean="0">
                          <a:effectLst/>
                        </a:rPr>
                        <a:t>Amount Spent in BDT Million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u="none" strike="noStrike" dirty="0">
                          <a:effectLst/>
                        </a:rPr>
                        <a:t>Notable Activities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537">
                <a:tc>
                  <a:txBody>
                    <a:bodyPr/>
                    <a:lstStyle/>
                    <a:p>
                      <a:pPr algn="ctr" fontAlgn="t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578">
                <a:tc>
                  <a:txBody>
                    <a:bodyPr/>
                    <a:lstStyle/>
                    <a:p>
                      <a:pPr algn="ctr" fontAlgn="t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329">
                <a:tc>
                  <a:txBody>
                    <a:bodyPr/>
                    <a:lstStyle/>
                    <a:p>
                      <a:pPr algn="ctr" fontAlgn="t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329">
                <a:tc>
                  <a:txBody>
                    <a:bodyPr/>
                    <a:lstStyle/>
                    <a:p>
                      <a:pPr algn="ctr" fontAlgn="t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038">
                <a:tc>
                  <a:txBody>
                    <a:bodyPr/>
                    <a:lstStyle/>
                    <a:p>
                      <a:pPr algn="ctr" fontAlgn="t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559">
                <a:tc>
                  <a:txBody>
                    <a:bodyPr/>
                    <a:lstStyle/>
                    <a:p>
                      <a:pPr algn="ctr" fontAlgn="t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559">
                <a:tc>
                  <a:txBody>
                    <a:bodyPr/>
                    <a:lstStyle/>
                    <a:p>
                      <a:pPr algn="ctr" fontAlgn="t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44" marR="8444" marT="8444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Contribution to Bangladesh economy:  Employee </a:t>
            </a:r>
            <a:r>
              <a:rPr lang="en-US" b="1" dirty="0" smtClean="0"/>
              <a:t>Information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551691"/>
              </p:ext>
            </p:extLst>
          </p:nvPr>
        </p:nvGraphicFramePr>
        <p:xfrm>
          <a:off x="755576" y="1916832"/>
          <a:ext cx="7622979" cy="28806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0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4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4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44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44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44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12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050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61998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GB" sz="1600" b="1" u="none" strike="noStrike" dirty="0">
                          <a:effectLst/>
                        </a:rPr>
                        <a:t>Total </a:t>
                      </a:r>
                      <a:r>
                        <a:rPr lang="en-GB" sz="1600" b="1" u="none" strike="noStrike" dirty="0" smtClean="0">
                          <a:effectLst/>
                        </a:rPr>
                        <a:t>Current</a:t>
                      </a:r>
                      <a:r>
                        <a:rPr lang="en-GB" sz="16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n-GB" sz="1600" b="1" u="none" strike="noStrike" dirty="0" smtClean="0">
                          <a:effectLst/>
                        </a:rPr>
                        <a:t>Employee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GB" sz="1600" b="1" u="none" strike="noStrike" dirty="0">
                          <a:effectLst/>
                        </a:rPr>
                        <a:t>Total Employee </a:t>
                      </a:r>
                      <a:r>
                        <a:rPr lang="en-GB" sz="1600" b="1" u="none" strike="noStrike" dirty="0" smtClean="0">
                          <a:effectLst/>
                        </a:rPr>
                        <a:t>in </a:t>
                      </a:r>
                      <a:r>
                        <a:rPr lang="en-GB" sz="1600" b="1" u="none" strike="noStrike" dirty="0" smtClean="0">
                          <a:effectLst/>
                        </a:rPr>
                        <a:t>2016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600" b="1" u="none" strike="noStrike" dirty="0">
                          <a:effectLst/>
                        </a:rPr>
                        <a:t>Growth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GB" sz="1600" b="1" u="none" strike="noStrike" dirty="0">
                          <a:effectLst/>
                        </a:rPr>
                        <a:t>Women participation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4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Male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Female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1" u="none" strike="noStrike" dirty="0">
                          <a:effectLst/>
                        </a:rPr>
                        <a:t>Total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Male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Female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Total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 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Payroll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Management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528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Compliance</a:t>
            </a:r>
            <a:endParaRPr lang="en-GB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08027"/>
              </p:ext>
            </p:extLst>
          </p:nvPr>
        </p:nvGraphicFramePr>
        <p:xfrm>
          <a:off x="755576" y="1916832"/>
          <a:ext cx="7509165" cy="25235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0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4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9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6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645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1998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Amount Paid to Government Exchequer</a:t>
                      </a:r>
                      <a:endParaRPr lang="en-GB" sz="1800" b="1" dirty="0" smtClean="0"/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Tax Certificate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Environmental Clearance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Trade Licence</a:t>
                      </a:r>
                      <a:r>
                        <a:rPr lang="en-GB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47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 smtClean="0">
                          <a:effectLst/>
                        </a:rPr>
                        <a:t>2015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Yes /</a:t>
                      </a:r>
                      <a:r>
                        <a:rPr lang="en-GB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No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Yes / No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Yes / No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none" strike="noStrike" dirty="0" smtClean="0">
                          <a:effectLst/>
                        </a:rPr>
                        <a:t>2014</a:t>
                      </a:r>
                      <a:endParaRPr lang="en-GB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none" strike="noStrike" dirty="0" smtClean="0">
                          <a:effectLst/>
                        </a:rPr>
                        <a:t>Total</a:t>
                      </a:r>
                      <a:endParaRPr lang="en-GB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959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Additional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If there is any additional information your company would like to share, to back up your claim to be the Best Agricultural Exporter.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Plans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Future Plans that your company wants to share.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Special Recognition/ Awards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168</Words>
  <Application>Microsoft Office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Company Name &amp; Logo</vt:lpstr>
      <vt:lpstr>Company Overview</vt:lpstr>
      <vt:lpstr>Financial Information:   Export Turnover in BDT Million</vt:lpstr>
      <vt:lpstr>Financial Information:  Profit in BDT Million</vt:lpstr>
      <vt:lpstr>Business Diversity: Diversity of Product</vt:lpstr>
      <vt:lpstr>Business Diversity: Diversity of Export (Customer)</vt:lpstr>
      <vt:lpstr>Contribution to Bangladesh economy:  CSR Activities</vt:lpstr>
      <vt:lpstr>Contribution to Bangladesh economy:  Employee Information</vt:lpstr>
      <vt:lpstr>Compliance</vt:lpstr>
      <vt:lpstr>Additional Information</vt:lpstr>
      <vt:lpstr>Future Plans</vt:lpstr>
      <vt:lpstr>Special Recognition/ Awards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 Motors ltd</dc:title>
  <dc:creator>asus</dc:creator>
  <cp:lastModifiedBy>BBF-Dastagir</cp:lastModifiedBy>
  <cp:revision>14</cp:revision>
  <dcterms:created xsi:type="dcterms:W3CDTF">2014-07-20T08:12:27Z</dcterms:created>
  <dcterms:modified xsi:type="dcterms:W3CDTF">2017-09-14T07:35:59Z</dcterms:modified>
</cp:coreProperties>
</file>