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7" r:id="rId12"/>
    <p:sldId id="266" r:id="rId13"/>
    <p:sldId id="268" r:id="rId14"/>
    <p:sldId id="269" r:id="rId15"/>
    <p:sldId id="270" r:id="rId16"/>
    <p:sldId id="271" r:id="rId17"/>
    <p:sldId id="272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8034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046" autoAdjust="0"/>
    <p:restoredTop sz="94660"/>
  </p:normalViewPr>
  <p:slideViewPr>
    <p:cSldViewPr snapToGrid="0">
      <p:cViewPr varScale="1">
        <p:scale>
          <a:sx n="86" d="100"/>
          <a:sy n="86" d="100"/>
        </p:scale>
        <p:origin x="878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7288E7-29CA-449B-91A1-75D1A8AD40B0}" type="datetimeFigureOut">
              <a:rPr lang="en-US" smtClean="0"/>
              <a:t>9/22/2021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DB788C-587B-4DBB-AE7C-06534C1B4D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20540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7288E7-29CA-449B-91A1-75D1A8AD40B0}" type="datetimeFigureOut">
              <a:rPr lang="en-US" smtClean="0"/>
              <a:t>9/22/2021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DB788C-587B-4DBB-AE7C-06534C1B4D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63965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7288E7-29CA-449B-91A1-75D1A8AD40B0}" type="datetimeFigureOut">
              <a:rPr lang="en-US" smtClean="0"/>
              <a:t>9/22/2021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DB788C-587B-4DBB-AE7C-06534C1B4D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83551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7288E7-29CA-449B-91A1-75D1A8AD40B0}" type="datetimeFigureOut">
              <a:rPr lang="en-US" smtClean="0"/>
              <a:t>9/22/2021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DB788C-587B-4DBB-AE7C-06534C1B4D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05424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7288E7-29CA-449B-91A1-75D1A8AD40B0}" type="datetimeFigureOut">
              <a:rPr lang="en-US" smtClean="0"/>
              <a:t>9/22/2021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DB788C-587B-4DBB-AE7C-06534C1B4D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08272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7288E7-29CA-449B-91A1-75D1A8AD40B0}" type="datetimeFigureOut">
              <a:rPr lang="en-US" smtClean="0"/>
              <a:t>9/22/2021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DB788C-587B-4DBB-AE7C-06534C1B4D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55750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7288E7-29CA-449B-91A1-75D1A8AD40B0}" type="datetimeFigureOut">
              <a:rPr lang="en-US" smtClean="0"/>
              <a:t>9/22/2021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DB788C-587B-4DBB-AE7C-06534C1B4D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97227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7288E7-29CA-449B-91A1-75D1A8AD40B0}" type="datetimeFigureOut">
              <a:rPr lang="en-US" smtClean="0"/>
              <a:t>9/22/2021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DB788C-587B-4DBB-AE7C-06534C1B4D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84131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7288E7-29CA-449B-91A1-75D1A8AD40B0}" type="datetimeFigureOut">
              <a:rPr lang="en-US" smtClean="0"/>
              <a:t>9/22/2021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DB788C-587B-4DBB-AE7C-06534C1B4D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37764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7288E7-29CA-449B-91A1-75D1A8AD40B0}" type="datetimeFigureOut">
              <a:rPr lang="en-US" smtClean="0"/>
              <a:t>9/22/2021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DB788C-587B-4DBB-AE7C-06534C1B4D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9241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7288E7-29CA-449B-91A1-75D1A8AD40B0}" type="datetimeFigureOut">
              <a:rPr lang="en-US" smtClean="0"/>
              <a:t>9/22/2021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DB788C-587B-4DBB-AE7C-06534C1B4D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28437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7288E7-29CA-449B-91A1-75D1A8AD40B0}" type="datetimeFigureOut">
              <a:rPr lang="en-US" smtClean="0"/>
              <a:t>9/22/2021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DB788C-587B-4DBB-AE7C-06534C1B4D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96306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7197700" y="3105834"/>
            <a:ext cx="32138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chemeClr val="bg1"/>
                </a:solidFill>
              </a:rPr>
              <a:t>Category Name</a:t>
            </a:r>
          </a:p>
        </p:txBody>
      </p:sp>
    </p:spTree>
    <p:extLst>
      <p:ext uri="{BB962C8B-B14F-4D97-AF65-F5344CB8AC3E}">
        <p14:creationId xmlns:p14="http://schemas.microsoft.com/office/powerpoint/2010/main" val="824637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25284" y="2075947"/>
            <a:ext cx="10932459" cy="3693319"/>
          </a:xfrm>
          <a:prstGeom prst="rect">
            <a:avLst/>
          </a:prstGeom>
          <a:noFill/>
          <a:ln w="19050">
            <a:solidFill>
              <a:srgbClr val="38034A"/>
            </a:solidFill>
          </a:ln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360346"/>
                </a:solidFill>
              </a:rPr>
              <a:t>Company Name:</a:t>
            </a:r>
            <a:br>
              <a:rPr lang="en-US" b="1" dirty="0">
                <a:solidFill>
                  <a:srgbClr val="360346"/>
                </a:solidFill>
              </a:rPr>
            </a:br>
            <a:r>
              <a:rPr lang="en-US" b="1" dirty="0">
                <a:solidFill>
                  <a:srgbClr val="360346"/>
                </a:solidFill>
              </a:rPr>
              <a:t>Company Type: </a:t>
            </a:r>
          </a:p>
          <a:p>
            <a:endParaRPr lang="en-US" b="1" dirty="0">
              <a:solidFill>
                <a:srgbClr val="360346"/>
              </a:solidFill>
            </a:endParaRPr>
          </a:p>
          <a:p>
            <a:pPr algn="just"/>
            <a:r>
              <a:rPr lang="en-US" dirty="0">
                <a:solidFill>
                  <a:srgbClr val="360346"/>
                </a:solidFill>
              </a:rPr>
              <a:t>Company/Industry Description (Describe the end-user client, what they do and the industry they serve. If submitting for a client, describe the client’s industry. [100 words]</a:t>
            </a:r>
          </a:p>
          <a:p>
            <a:endParaRPr lang="en-US" b="1" dirty="0">
              <a:solidFill>
                <a:srgbClr val="360346"/>
              </a:solidFill>
            </a:endParaRPr>
          </a:p>
          <a:p>
            <a:endParaRPr lang="en-US" b="1" dirty="0">
              <a:solidFill>
                <a:srgbClr val="360346"/>
              </a:solidFill>
            </a:endParaRPr>
          </a:p>
          <a:p>
            <a:endParaRPr lang="en-US" b="1" dirty="0">
              <a:solidFill>
                <a:srgbClr val="360346"/>
              </a:solidFill>
            </a:endParaRPr>
          </a:p>
          <a:p>
            <a:endParaRPr lang="en-US" b="1" dirty="0">
              <a:solidFill>
                <a:srgbClr val="360346"/>
              </a:solidFill>
            </a:endParaRPr>
          </a:p>
          <a:p>
            <a:endParaRPr lang="en-US" b="1" dirty="0">
              <a:solidFill>
                <a:srgbClr val="360346"/>
              </a:solidFill>
            </a:endParaRPr>
          </a:p>
          <a:p>
            <a:endParaRPr lang="en-US" b="1" dirty="0">
              <a:solidFill>
                <a:srgbClr val="360346"/>
              </a:solidFill>
            </a:endParaRPr>
          </a:p>
          <a:p>
            <a:endParaRPr lang="en-US" b="1" dirty="0">
              <a:solidFill>
                <a:srgbClr val="360346"/>
              </a:solidFill>
            </a:endParaRPr>
          </a:p>
          <a:p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4410632" y="680447"/>
            <a:ext cx="3361765" cy="6588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3600" b="1" dirty="0">
                <a:solidFill>
                  <a:srgbClr val="3B035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Campaign Name</a:t>
            </a:r>
            <a:endParaRPr lang="en-US" sz="3600" dirty="0">
              <a:solidFill>
                <a:srgbClr val="3B035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993962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5087197" y="740792"/>
            <a:ext cx="201760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b="1" dirty="0">
                <a:solidFill>
                  <a:srgbClr val="360346"/>
                </a:solidFill>
              </a:rPr>
              <a:t>Overview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2973" y="1859339"/>
            <a:ext cx="11006051" cy="3139321"/>
          </a:xfrm>
          <a:prstGeom prst="rect">
            <a:avLst/>
          </a:prstGeom>
          <a:noFill/>
          <a:ln w="28575">
            <a:solidFill>
              <a:srgbClr val="360346"/>
            </a:solidFill>
          </a:ln>
        </p:spPr>
        <p:txBody>
          <a:bodyPr wrap="square" rtlCol="0">
            <a:spAutoFit/>
          </a:bodyPr>
          <a:lstStyle/>
          <a:p>
            <a:pPr lvl="0"/>
            <a:r>
              <a:rPr lang="en-US" dirty="0">
                <a:solidFill>
                  <a:srgbClr val="360346"/>
                </a:solidFill>
              </a:rPr>
              <a:t>Provide a summary of the campaign/strategy. [200 words]</a:t>
            </a:r>
          </a:p>
          <a:p>
            <a:pPr lvl="0"/>
            <a:endParaRPr lang="en-US" dirty="0">
              <a:solidFill>
                <a:srgbClr val="360346"/>
              </a:solidFill>
            </a:endParaRPr>
          </a:p>
          <a:p>
            <a:pPr lvl="0"/>
            <a:endParaRPr lang="en-US" dirty="0">
              <a:solidFill>
                <a:srgbClr val="360346"/>
              </a:solidFill>
            </a:endParaRPr>
          </a:p>
          <a:p>
            <a:pPr lvl="0"/>
            <a:endParaRPr lang="en-US" dirty="0">
              <a:solidFill>
                <a:srgbClr val="360346"/>
              </a:solidFill>
            </a:endParaRPr>
          </a:p>
          <a:p>
            <a:pPr lvl="0"/>
            <a:endParaRPr lang="en-US" dirty="0">
              <a:solidFill>
                <a:srgbClr val="360346"/>
              </a:solidFill>
            </a:endParaRPr>
          </a:p>
          <a:p>
            <a:pPr lvl="0"/>
            <a:endParaRPr lang="en-US" dirty="0">
              <a:solidFill>
                <a:srgbClr val="360346"/>
              </a:solidFill>
            </a:endParaRPr>
          </a:p>
          <a:p>
            <a:pPr lvl="0"/>
            <a:endParaRPr lang="en-US" dirty="0">
              <a:solidFill>
                <a:srgbClr val="360346"/>
              </a:solidFill>
            </a:endParaRPr>
          </a:p>
          <a:p>
            <a:pPr lvl="0"/>
            <a:endParaRPr lang="en-US" dirty="0">
              <a:solidFill>
                <a:srgbClr val="360346"/>
              </a:solidFill>
            </a:endParaRPr>
          </a:p>
          <a:p>
            <a:pPr lvl="0"/>
            <a:endParaRPr lang="en-US" dirty="0">
              <a:solidFill>
                <a:srgbClr val="360346"/>
              </a:solidFill>
            </a:endParaRPr>
          </a:p>
          <a:p>
            <a:pPr lvl="0"/>
            <a:endParaRPr lang="en-US" dirty="0">
              <a:solidFill>
                <a:srgbClr val="360346"/>
              </a:solidFill>
            </a:endParaRPr>
          </a:p>
          <a:p>
            <a:pPr lvl="0"/>
            <a:endParaRPr lang="en-US" dirty="0">
              <a:solidFill>
                <a:srgbClr val="36034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084432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468076" y="714159"/>
            <a:ext cx="125386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3600" b="1" dirty="0">
                <a:solidFill>
                  <a:srgbClr val="38034A"/>
                </a:solidFill>
              </a:rPr>
              <a:t>Goals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91986" y="1997839"/>
            <a:ext cx="11006051" cy="2862322"/>
          </a:xfrm>
          <a:prstGeom prst="rect">
            <a:avLst/>
          </a:prstGeom>
          <a:noFill/>
          <a:ln w="28575">
            <a:solidFill>
              <a:srgbClr val="360346"/>
            </a:solidFill>
          </a:ln>
        </p:spPr>
        <p:txBody>
          <a:bodyPr wrap="square" rtlCol="0">
            <a:spAutoFit/>
          </a:bodyPr>
          <a:lstStyle/>
          <a:p>
            <a:pPr lvl="0"/>
            <a:r>
              <a:rPr lang="en-US" dirty="0">
                <a:solidFill>
                  <a:srgbClr val="38034A"/>
                </a:solidFill>
              </a:rPr>
              <a:t>What were the goals of the campaign/strategy? [150 words]</a:t>
            </a:r>
          </a:p>
          <a:p>
            <a:pPr lvl="0"/>
            <a:endParaRPr lang="en-US" dirty="0">
              <a:solidFill>
                <a:srgbClr val="38034A"/>
              </a:solidFill>
            </a:endParaRPr>
          </a:p>
          <a:p>
            <a:pPr lvl="0"/>
            <a:endParaRPr lang="en-US" dirty="0">
              <a:solidFill>
                <a:srgbClr val="38034A"/>
              </a:solidFill>
            </a:endParaRPr>
          </a:p>
          <a:p>
            <a:pPr lvl="0"/>
            <a:endParaRPr lang="en-US" dirty="0">
              <a:solidFill>
                <a:srgbClr val="38034A"/>
              </a:solidFill>
            </a:endParaRPr>
          </a:p>
          <a:p>
            <a:pPr lvl="0"/>
            <a:endParaRPr lang="en-US" dirty="0">
              <a:solidFill>
                <a:srgbClr val="38034A"/>
              </a:solidFill>
            </a:endParaRPr>
          </a:p>
          <a:p>
            <a:pPr lvl="0"/>
            <a:endParaRPr lang="en-US" dirty="0">
              <a:solidFill>
                <a:srgbClr val="38034A"/>
              </a:solidFill>
            </a:endParaRPr>
          </a:p>
          <a:p>
            <a:pPr lvl="0"/>
            <a:endParaRPr lang="en-US" dirty="0">
              <a:solidFill>
                <a:srgbClr val="38034A"/>
              </a:solidFill>
            </a:endParaRPr>
          </a:p>
          <a:p>
            <a:pPr lvl="0"/>
            <a:endParaRPr lang="en-US" dirty="0">
              <a:solidFill>
                <a:srgbClr val="38034A"/>
              </a:solidFill>
            </a:endParaRPr>
          </a:p>
          <a:p>
            <a:pPr lvl="0"/>
            <a:endParaRPr lang="en-US" dirty="0">
              <a:solidFill>
                <a:srgbClr val="38034A"/>
              </a:solidFill>
            </a:endParaRPr>
          </a:p>
          <a:p>
            <a:pPr lvl="0"/>
            <a:endParaRPr lang="en-US" dirty="0">
              <a:solidFill>
                <a:srgbClr val="38034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311886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952027" y="625382"/>
            <a:ext cx="224439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b="1" dirty="0">
                <a:solidFill>
                  <a:srgbClr val="38034A"/>
                </a:solidFill>
              </a:rPr>
              <a:t>Challenges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92974" y="1997839"/>
            <a:ext cx="11006051" cy="3139321"/>
          </a:xfrm>
          <a:prstGeom prst="rect">
            <a:avLst/>
          </a:prstGeom>
          <a:noFill/>
          <a:ln w="28575">
            <a:solidFill>
              <a:srgbClr val="360346"/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en-US" dirty="0">
                <a:solidFill>
                  <a:srgbClr val="38034A"/>
                </a:solidFill>
              </a:rPr>
              <a:t>Were there any challenges along the way? [150 words] *this could refer to environmental, bandwidth, technology issues, etc. </a:t>
            </a:r>
          </a:p>
          <a:p>
            <a:endParaRPr lang="en-US" dirty="0">
              <a:solidFill>
                <a:srgbClr val="38034A"/>
              </a:solidFill>
            </a:endParaRPr>
          </a:p>
          <a:p>
            <a:endParaRPr lang="en-US" dirty="0">
              <a:solidFill>
                <a:srgbClr val="38034A"/>
              </a:solidFill>
            </a:endParaRPr>
          </a:p>
          <a:p>
            <a:endParaRPr lang="en-US" dirty="0">
              <a:solidFill>
                <a:srgbClr val="38034A"/>
              </a:solidFill>
            </a:endParaRPr>
          </a:p>
          <a:p>
            <a:endParaRPr lang="en-US" dirty="0">
              <a:solidFill>
                <a:srgbClr val="38034A"/>
              </a:solidFill>
            </a:endParaRPr>
          </a:p>
          <a:p>
            <a:endParaRPr lang="en-US" dirty="0">
              <a:solidFill>
                <a:srgbClr val="38034A"/>
              </a:solidFill>
            </a:endParaRPr>
          </a:p>
          <a:p>
            <a:endParaRPr lang="en-US" dirty="0">
              <a:solidFill>
                <a:srgbClr val="38034A"/>
              </a:solidFill>
            </a:endParaRPr>
          </a:p>
          <a:p>
            <a:endParaRPr lang="en-US" dirty="0">
              <a:solidFill>
                <a:srgbClr val="38034A"/>
              </a:solidFill>
            </a:endParaRPr>
          </a:p>
          <a:p>
            <a:endParaRPr lang="en-US" dirty="0">
              <a:solidFill>
                <a:srgbClr val="38034A"/>
              </a:solidFill>
            </a:endParaRPr>
          </a:p>
          <a:p>
            <a:endParaRPr lang="en-US" dirty="0">
              <a:solidFill>
                <a:srgbClr val="38034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93665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315336" y="705281"/>
            <a:ext cx="156132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3600" b="1" dirty="0">
                <a:solidFill>
                  <a:srgbClr val="360346"/>
                </a:solidFill>
              </a:rPr>
              <a:t>Results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92972" y="1720840"/>
            <a:ext cx="11006051" cy="3693319"/>
          </a:xfrm>
          <a:prstGeom prst="rect">
            <a:avLst/>
          </a:prstGeom>
          <a:noFill/>
          <a:ln w="28575">
            <a:solidFill>
              <a:srgbClr val="360346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360346"/>
                </a:solidFill>
              </a:rPr>
              <a:t>Describe key results and the impact made since implementing the campaign/strategy. Please quantify and be as specific as possible. [200 words] </a:t>
            </a:r>
          </a:p>
          <a:p>
            <a:r>
              <a:rPr lang="en-US" dirty="0">
                <a:solidFill>
                  <a:srgbClr val="360346"/>
                </a:solidFill>
              </a:rPr>
              <a:t>*the results discussed in this section should relate directly to the goals presented above.</a:t>
            </a:r>
            <a:r>
              <a:rPr lang="en-US" b="1" dirty="0">
                <a:solidFill>
                  <a:srgbClr val="360346"/>
                </a:solidFill>
              </a:rPr>
              <a:t> </a:t>
            </a:r>
            <a:endParaRPr lang="en-US" dirty="0">
              <a:solidFill>
                <a:srgbClr val="360346"/>
              </a:solidFill>
            </a:endParaRPr>
          </a:p>
          <a:p>
            <a:endParaRPr lang="en-US" dirty="0">
              <a:solidFill>
                <a:srgbClr val="360346"/>
              </a:solidFill>
            </a:endParaRPr>
          </a:p>
          <a:p>
            <a:endParaRPr lang="en-US" dirty="0">
              <a:solidFill>
                <a:srgbClr val="360346"/>
              </a:solidFill>
            </a:endParaRPr>
          </a:p>
          <a:p>
            <a:endParaRPr lang="en-US" dirty="0">
              <a:solidFill>
                <a:srgbClr val="360346"/>
              </a:solidFill>
            </a:endParaRPr>
          </a:p>
          <a:p>
            <a:endParaRPr lang="en-US" dirty="0">
              <a:solidFill>
                <a:srgbClr val="360346"/>
              </a:solidFill>
            </a:endParaRPr>
          </a:p>
          <a:p>
            <a:endParaRPr lang="en-US" dirty="0">
              <a:solidFill>
                <a:srgbClr val="360346"/>
              </a:solidFill>
            </a:endParaRPr>
          </a:p>
          <a:p>
            <a:endParaRPr lang="en-US" dirty="0">
              <a:solidFill>
                <a:srgbClr val="360346"/>
              </a:solidFill>
            </a:endParaRPr>
          </a:p>
          <a:p>
            <a:endParaRPr lang="en-US" dirty="0">
              <a:solidFill>
                <a:srgbClr val="360346"/>
              </a:solidFill>
            </a:endParaRPr>
          </a:p>
          <a:p>
            <a:endParaRPr lang="en-US" dirty="0">
              <a:solidFill>
                <a:srgbClr val="360346"/>
              </a:solidFill>
            </a:endParaRPr>
          </a:p>
          <a:p>
            <a:endParaRPr lang="en-US" dirty="0">
              <a:solidFill>
                <a:srgbClr val="360346"/>
              </a:solidFill>
            </a:endParaRPr>
          </a:p>
          <a:p>
            <a:endParaRPr lang="en-US" dirty="0">
              <a:solidFill>
                <a:srgbClr val="36034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480292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983691" y="927224"/>
            <a:ext cx="422461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3600" b="1" dirty="0">
                <a:solidFill>
                  <a:srgbClr val="360346"/>
                </a:solidFill>
              </a:rPr>
              <a:t>Images (Maximum 3)</a:t>
            </a:r>
          </a:p>
        </p:txBody>
      </p:sp>
    </p:spTree>
    <p:extLst>
      <p:ext uri="{BB962C8B-B14F-4D97-AF65-F5344CB8AC3E}">
        <p14:creationId xmlns:p14="http://schemas.microsoft.com/office/powerpoint/2010/main" val="167492339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724631" y="776302"/>
            <a:ext cx="274273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3600" b="1" dirty="0">
                <a:solidFill>
                  <a:srgbClr val="360346"/>
                </a:solidFill>
              </a:rPr>
              <a:t>Video (if any)</a:t>
            </a:r>
          </a:p>
        </p:txBody>
      </p:sp>
    </p:spTree>
    <p:extLst>
      <p:ext uri="{BB962C8B-B14F-4D97-AF65-F5344CB8AC3E}">
        <p14:creationId xmlns:p14="http://schemas.microsoft.com/office/powerpoint/2010/main" val="396453915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311117" y="572116"/>
            <a:ext cx="7569765" cy="107721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3200" b="1" dirty="0">
                <a:solidFill>
                  <a:srgbClr val="360346"/>
                </a:solidFill>
              </a:rPr>
              <a:t>If submitting for the category Best Retailer, </a:t>
            </a:r>
          </a:p>
          <a:p>
            <a:pPr algn="ctr"/>
            <a:r>
              <a:rPr lang="en-US" sz="3200" b="1" dirty="0">
                <a:solidFill>
                  <a:srgbClr val="360346"/>
                </a:solidFill>
              </a:rPr>
              <a:t>please fill up the following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768B4F3-F8A9-4844-9309-C7C9563C898B}"/>
              </a:ext>
            </a:extLst>
          </p:cNvPr>
          <p:cNvSpPr txBox="1"/>
          <p:nvPr/>
        </p:nvSpPr>
        <p:spPr>
          <a:xfrm>
            <a:off x="592973" y="2285468"/>
            <a:ext cx="11006051" cy="3139321"/>
          </a:xfrm>
          <a:prstGeom prst="rect">
            <a:avLst/>
          </a:prstGeom>
          <a:noFill/>
          <a:ln w="28575">
            <a:solidFill>
              <a:srgbClr val="360346"/>
            </a:solidFill>
          </a:ln>
        </p:spPr>
        <p:txBody>
          <a:bodyPr wrap="square" rtlCol="0">
            <a:spAutoFit/>
          </a:bodyPr>
          <a:lstStyle/>
          <a:p>
            <a:pPr lvl="0"/>
            <a:r>
              <a:rPr lang="en-US" dirty="0">
                <a:solidFill>
                  <a:srgbClr val="360346"/>
                </a:solidFill>
              </a:rPr>
              <a:t>a. Penetration </a:t>
            </a:r>
            <a:r>
              <a:rPr lang="en-US" dirty="0">
                <a:solidFill>
                  <a:srgbClr val="38034A"/>
                </a:solidFill>
              </a:rPr>
              <a:t>[150 words] </a:t>
            </a:r>
            <a:endParaRPr lang="en-US" dirty="0">
              <a:solidFill>
                <a:srgbClr val="360346"/>
              </a:solidFill>
            </a:endParaRPr>
          </a:p>
          <a:p>
            <a:pPr lvl="0"/>
            <a:endParaRPr lang="en-US" dirty="0">
              <a:solidFill>
                <a:srgbClr val="360346"/>
              </a:solidFill>
            </a:endParaRPr>
          </a:p>
          <a:p>
            <a:pPr lvl="0"/>
            <a:endParaRPr lang="en-US" dirty="0">
              <a:solidFill>
                <a:srgbClr val="360346"/>
              </a:solidFill>
            </a:endParaRPr>
          </a:p>
          <a:p>
            <a:pPr lvl="0"/>
            <a:endParaRPr lang="en-US" dirty="0">
              <a:solidFill>
                <a:srgbClr val="360346"/>
              </a:solidFill>
            </a:endParaRPr>
          </a:p>
          <a:p>
            <a:pPr lvl="0"/>
            <a:endParaRPr lang="en-US" dirty="0">
              <a:solidFill>
                <a:srgbClr val="360346"/>
              </a:solidFill>
            </a:endParaRPr>
          </a:p>
          <a:p>
            <a:pPr lvl="0"/>
            <a:endParaRPr lang="en-US" dirty="0">
              <a:solidFill>
                <a:srgbClr val="360346"/>
              </a:solidFill>
            </a:endParaRPr>
          </a:p>
          <a:p>
            <a:pPr lvl="0"/>
            <a:endParaRPr lang="en-US" dirty="0">
              <a:solidFill>
                <a:srgbClr val="360346"/>
              </a:solidFill>
            </a:endParaRPr>
          </a:p>
          <a:p>
            <a:pPr lvl="0"/>
            <a:endParaRPr lang="en-US" dirty="0">
              <a:solidFill>
                <a:srgbClr val="360346"/>
              </a:solidFill>
            </a:endParaRPr>
          </a:p>
          <a:p>
            <a:pPr lvl="0"/>
            <a:endParaRPr lang="en-US" dirty="0">
              <a:solidFill>
                <a:srgbClr val="360346"/>
              </a:solidFill>
            </a:endParaRPr>
          </a:p>
          <a:p>
            <a:pPr lvl="0"/>
            <a:endParaRPr lang="en-US" dirty="0">
              <a:solidFill>
                <a:srgbClr val="360346"/>
              </a:solidFill>
            </a:endParaRPr>
          </a:p>
          <a:p>
            <a:pPr lvl="0"/>
            <a:endParaRPr lang="en-US" dirty="0">
              <a:solidFill>
                <a:srgbClr val="36034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300565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311117" y="572116"/>
            <a:ext cx="7569765" cy="107721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3200" b="1" dirty="0">
                <a:solidFill>
                  <a:srgbClr val="360346"/>
                </a:solidFill>
              </a:rPr>
              <a:t>If submitting for the category Best Retailer, </a:t>
            </a:r>
          </a:p>
          <a:p>
            <a:pPr algn="ctr"/>
            <a:r>
              <a:rPr lang="en-US" sz="3200" b="1" dirty="0">
                <a:solidFill>
                  <a:srgbClr val="360346"/>
                </a:solidFill>
              </a:rPr>
              <a:t>please fill up the following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768B4F3-F8A9-4844-9309-C7C9563C898B}"/>
              </a:ext>
            </a:extLst>
          </p:cNvPr>
          <p:cNvSpPr txBox="1"/>
          <p:nvPr/>
        </p:nvSpPr>
        <p:spPr>
          <a:xfrm>
            <a:off x="592973" y="2285468"/>
            <a:ext cx="11006051" cy="3139321"/>
          </a:xfrm>
          <a:prstGeom prst="rect">
            <a:avLst/>
          </a:prstGeom>
          <a:noFill/>
          <a:ln w="28575">
            <a:solidFill>
              <a:srgbClr val="360346"/>
            </a:solidFill>
          </a:ln>
        </p:spPr>
        <p:txBody>
          <a:bodyPr wrap="square" rtlCol="0">
            <a:spAutoFit/>
          </a:bodyPr>
          <a:lstStyle/>
          <a:p>
            <a:pPr lvl="0"/>
            <a:r>
              <a:rPr lang="en-US" dirty="0">
                <a:solidFill>
                  <a:srgbClr val="360346"/>
                </a:solidFill>
              </a:rPr>
              <a:t>b. Product Category </a:t>
            </a:r>
            <a:r>
              <a:rPr lang="en-US" dirty="0">
                <a:solidFill>
                  <a:srgbClr val="38034A"/>
                </a:solidFill>
              </a:rPr>
              <a:t>[150 words] </a:t>
            </a:r>
            <a:endParaRPr lang="en-US" dirty="0">
              <a:solidFill>
                <a:srgbClr val="360346"/>
              </a:solidFill>
            </a:endParaRPr>
          </a:p>
          <a:p>
            <a:pPr lvl="0"/>
            <a:endParaRPr lang="en-US" dirty="0">
              <a:solidFill>
                <a:srgbClr val="360346"/>
              </a:solidFill>
            </a:endParaRPr>
          </a:p>
          <a:p>
            <a:pPr lvl="0"/>
            <a:endParaRPr lang="en-US" dirty="0">
              <a:solidFill>
                <a:srgbClr val="360346"/>
              </a:solidFill>
            </a:endParaRPr>
          </a:p>
          <a:p>
            <a:pPr lvl="0"/>
            <a:endParaRPr lang="en-US" dirty="0">
              <a:solidFill>
                <a:srgbClr val="360346"/>
              </a:solidFill>
            </a:endParaRPr>
          </a:p>
          <a:p>
            <a:pPr lvl="0"/>
            <a:endParaRPr lang="en-US" dirty="0">
              <a:solidFill>
                <a:srgbClr val="360346"/>
              </a:solidFill>
            </a:endParaRPr>
          </a:p>
          <a:p>
            <a:pPr lvl="0"/>
            <a:endParaRPr lang="en-US" dirty="0">
              <a:solidFill>
                <a:srgbClr val="360346"/>
              </a:solidFill>
            </a:endParaRPr>
          </a:p>
          <a:p>
            <a:pPr lvl="0"/>
            <a:endParaRPr lang="en-US" dirty="0">
              <a:solidFill>
                <a:srgbClr val="360346"/>
              </a:solidFill>
            </a:endParaRPr>
          </a:p>
          <a:p>
            <a:pPr lvl="0"/>
            <a:endParaRPr lang="en-US" dirty="0">
              <a:solidFill>
                <a:srgbClr val="360346"/>
              </a:solidFill>
            </a:endParaRPr>
          </a:p>
          <a:p>
            <a:pPr lvl="0"/>
            <a:endParaRPr lang="en-US" dirty="0">
              <a:solidFill>
                <a:srgbClr val="360346"/>
              </a:solidFill>
            </a:endParaRPr>
          </a:p>
          <a:p>
            <a:pPr lvl="0"/>
            <a:endParaRPr lang="en-US" dirty="0">
              <a:solidFill>
                <a:srgbClr val="360346"/>
              </a:solidFill>
            </a:endParaRPr>
          </a:p>
          <a:p>
            <a:pPr lvl="0"/>
            <a:endParaRPr lang="en-US" dirty="0">
              <a:solidFill>
                <a:srgbClr val="36034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95161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311117" y="572116"/>
            <a:ext cx="7569765" cy="107721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3200" b="1" dirty="0">
                <a:solidFill>
                  <a:srgbClr val="360346"/>
                </a:solidFill>
              </a:rPr>
              <a:t>If submitting for the category Best Retailer, </a:t>
            </a:r>
          </a:p>
          <a:p>
            <a:pPr algn="ctr"/>
            <a:r>
              <a:rPr lang="en-US" sz="3200" b="1" dirty="0">
                <a:solidFill>
                  <a:srgbClr val="360346"/>
                </a:solidFill>
              </a:rPr>
              <a:t>please fill up the following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768B4F3-F8A9-4844-9309-C7C9563C898B}"/>
              </a:ext>
            </a:extLst>
          </p:cNvPr>
          <p:cNvSpPr txBox="1"/>
          <p:nvPr/>
        </p:nvSpPr>
        <p:spPr>
          <a:xfrm>
            <a:off x="592973" y="2285468"/>
            <a:ext cx="11006051" cy="3139321"/>
          </a:xfrm>
          <a:prstGeom prst="rect">
            <a:avLst/>
          </a:prstGeom>
          <a:noFill/>
          <a:ln w="28575">
            <a:solidFill>
              <a:srgbClr val="360346"/>
            </a:solidFill>
          </a:ln>
        </p:spPr>
        <p:txBody>
          <a:bodyPr wrap="square" rtlCol="0">
            <a:spAutoFit/>
          </a:bodyPr>
          <a:lstStyle/>
          <a:p>
            <a:pPr lvl="0"/>
            <a:r>
              <a:rPr lang="en-US" dirty="0">
                <a:solidFill>
                  <a:srgbClr val="360346"/>
                </a:solidFill>
              </a:rPr>
              <a:t>c. Turnover (In BDT) in respect to category </a:t>
            </a:r>
            <a:r>
              <a:rPr lang="en-US" dirty="0">
                <a:solidFill>
                  <a:srgbClr val="38034A"/>
                </a:solidFill>
              </a:rPr>
              <a:t>[150 words] </a:t>
            </a:r>
            <a:endParaRPr lang="en-US" dirty="0">
              <a:solidFill>
                <a:srgbClr val="360346"/>
              </a:solidFill>
            </a:endParaRPr>
          </a:p>
          <a:p>
            <a:pPr lvl="0"/>
            <a:endParaRPr lang="en-US" dirty="0">
              <a:solidFill>
                <a:srgbClr val="360346"/>
              </a:solidFill>
            </a:endParaRPr>
          </a:p>
          <a:p>
            <a:pPr lvl="0"/>
            <a:endParaRPr lang="en-US" dirty="0">
              <a:solidFill>
                <a:srgbClr val="360346"/>
              </a:solidFill>
            </a:endParaRPr>
          </a:p>
          <a:p>
            <a:pPr lvl="0"/>
            <a:endParaRPr lang="en-US" dirty="0">
              <a:solidFill>
                <a:srgbClr val="360346"/>
              </a:solidFill>
            </a:endParaRPr>
          </a:p>
          <a:p>
            <a:pPr lvl="0"/>
            <a:endParaRPr lang="en-US" dirty="0">
              <a:solidFill>
                <a:srgbClr val="360346"/>
              </a:solidFill>
            </a:endParaRPr>
          </a:p>
          <a:p>
            <a:pPr lvl="0"/>
            <a:endParaRPr lang="en-US" dirty="0">
              <a:solidFill>
                <a:srgbClr val="360346"/>
              </a:solidFill>
            </a:endParaRPr>
          </a:p>
          <a:p>
            <a:pPr lvl="0"/>
            <a:endParaRPr lang="en-US" dirty="0">
              <a:solidFill>
                <a:srgbClr val="360346"/>
              </a:solidFill>
            </a:endParaRPr>
          </a:p>
          <a:p>
            <a:pPr lvl="0"/>
            <a:endParaRPr lang="en-US" dirty="0">
              <a:solidFill>
                <a:srgbClr val="360346"/>
              </a:solidFill>
            </a:endParaRPr>
          </a:p>
          <a:p>
            <a:pPr lvl="0"/>
            <a:endParaRPr lang="en-US" dirty="0">
              <a:solidFill>
                <a:srgbClr val="360346"/>
              </a:solidFill>
            </a:endParaRPr>
          </a:p>
          <a:p>
            <a:pPr lvl="0"/>
            <a:endParaRPr lang="en-US" dirty="0">
              <a:solidFill>
                <a:srgbClr val="360346"/>
              </a:solidFill>
            </a:endParaRPr>
          </a:p>
          <a:p>
            <a:pPr lvl="0"/>
            <a:endParaRPr lang="en-US" dirty="0">
              <a:solidFill>
                <a:srgbClr val="36034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3943269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311117" y="572116"/>
            <a:ext cx="7569765" cy="107721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3200" b="1" dirty="0">
                <a:solidFill>
                  <a:srgbClr val="360346"/>
                </a:solidFill>
              </a:rPr>
              <a:t>If submitting for the category Best Retailer, </a:t>
            </a:r>
          </a:p>
          <a:p>
            <a:pPr algn="ctr"/>
            <a:r>
              <a:rPr lang="en-US" sz="3200" b="1" dirty="0">
                <a:solidFill>
                  <a:srgbClr val="360346"/>
                </a:solidFill>
              </a:rPr>
              <a:t>please fill up the following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768B4F3-F8A9-4844-9309-C7C9563C898B}"/>
              </a:ext>
            </a:extLst>
          </p:cNvPr>
          <p:cNvSpPr txBox="1"/>
          <p:nvPr/>
        </p:nvSpPr>
        <p:spPr>
          <a:xfrm>
            <a:off x="592973" y="2285468"/>
            <a:ext cx="11006051" cy="3139321"/>
          </a:xfrm>
          <a:prstGeom prst="rect">
            <a:avLst/>
          </a:prstGeom>
          <a:noFill/>
          <a:ln w="28575">
            <a:solidFill>
              <a:srgbClr val="360346"/>
            </a:solidFill>
          </a:ln>
        </p:spPr>
        <p:txBody>
          <a:bodyPr wrap="square" rtlCol="0">
            <a:spAutoFit/>
          </a:bodyPr>
          <a:lstStyle/>
          <a:p>
            <a:pPr lvl="0"/>
            <a:r>
              <a:rPr lang="en-US" dirty="0">
                <a:solidFill>
                  <a:srgbClr val="360346"/>
                </a:solidFill>
              </a:rPr>
              <a:t>d. No. of Employees </a:t>
            </a:r>
            <a:r>
              <a:rPr lang="en-US" dirty="0">
                <a:solidFill>
                  <a:srgbClr val="38034A"/>
                </a:solidFill>
              </a:rPr>
              <a:t>[150 words] </a:t>
            </a:r>
            <a:endParaRPr lang="en-US" dirty="0">
              <a:solidFill>
                <a:srgbClr val="360346"/>
              </a:solidFill>
            </a:endParaRPr>
          </a:p>
          <a:p>
            <a:pPr lvl="0"/>
            <a:endParaRPr lang="en-US" dirty="0">
              <a:solidFill>
                <a:srgbClr val="360346"/>
              </a:solidFill>
            </a:endParaRPr>
          </a:p>
          <a:p>
            <a:pPr lvl="0"/>
            <a:endParaRPr lang="en-US" dirty="0">
              <a:solidFill>
                <a:srgbClr val="360346"/>
              </a:solidFill>
            </a:endParaRPr>
          </a:p>
          <a:p>
            <a:pPr lvl="0"/>
            <a:endParaRPr lang="en-US" dirty="0">
              <a:solidFill>
                <a:srgbClr val="360346"/>
              </a:solidFill>
            </a:endParaRPr>
          </a:p>
          <a:p>
            <a:pPr lvl="0"/>
            <a:endParaRPr lang="en-US" dirty="0">
              <a:solidFill>
                <a:srgbClr val="360346"/>
              </a:solidFill>
            </a:endParaRPr>
          </a:p>
          <a:p>
            <a:pPr lvl="0"/>
            <a:endParaRPr lang="en-US" dirty="0">
              <a:solidFill>
                <a:srgbClr val="360346"/>
              </a:solidFill>
            </a:endParaRPr>
          </a:p>
          <a:p>
            <a:pPr lvl="0"/>
            <a:endParaRPr lang="en-US" dirty="0">
              <a:solidFill>
                <a:srgbClr val="360346"/>
              </a:solidFill>
            </a:endParaRPr>
          </a:p>
          <a:p>
            <a:pPr lvl="0"/>
            <a:endParaRPr lang="en-US" dirty="0">
              <a:solidFill>
                <a:srgbClr val="360346"/>
              </a:solidFill>
            </a:endParaRPr>
          </a:p>
          <a:p>
            <a:pPr lvl="0"/>
            <a:endParaRPr lang="en-US" dirty="0">
              <a:solidFill>
                <a:srgbClr val="360346"/>
              </a:solidFill>
            </a:endParaRPr>
          </a:p>
          <a:p>
            <a:pPr lvl="0"/>
            <a:endParaRPr lang="en-US" dirty="0">
              <a:solidFill>
                <a:srgbClr val="360346"/>
              </a:solidFill>
            </a:endParaRPr>
          </a:p>
          <a:p>
            <a:pPr lvl="0"/>
            <a:endParaRPr lang="en-US" dirty="0">
              <a:solidFill>
                <a:srgbClr val="36034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339182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311117" y="572116"/>
            <a:ext cx="7569765" cy="107721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3200" b="1" dirty="0">
                <a:solidFill>
                  <a:srgbClr val="360346"/>
                </a:solidFill>
              </a:rPr>
              <a:t>If submitting for the category Best Retailer, </a:t>
            </a:r>
          </a:p>
          <a:p>
            <a:pPr algn="ctr"/>
            <a:r>
              <a:rPr lang="en-US" sz="3200" b="1" dirty="0">
                <a:solidFill>
                  <a:srgbClr val="360346"/>
                </a:solidFill>
              </a:rPr>
              <a:t>please fill up the following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768B4F3-F8A9-4844-9309-C7C9563C898B}"/>
              </a:ext>
            </a:extLst>
          </p:cNvPr>
          <p:cNvSpPr txBox="1"/>
          <p:nvPr/>
        </p:nvSpPr>
        <p:spPr>
          <a:xfrm>
            <a:off x="592973" y="2285468"/>
            <a:ext cx="11006051" cy="3139321"/>
          </a:xfrm>
          <a:prstGeom prst="rect">
            <a:avLst/>
          </a:prstGeom>
          <a:noFill/>
          <a:ln w="28575">
            <a:solidFill>
              <a:srgbClr val="360346"/>
            </a:solidFill>
          </a:ln>
        </p:spPr>
        <p:txBody>
          <a:bodyPr wrap="square" rtlCol="0">
            <a:spAutoFit/>
          </a:bodyPr>
          <a:lstStyle/>
          <a:p>
            <a:pPr lvl="0"/>
            <a:r>
              <a:rPr lang="en-US" dirty="0">
                <a:solidFill>
                  <a:srgbClr val="360346"/>
                </a:solidFill>
              </a:rPr>
              <a:t>e. Year on year growth last 3 years </a:t>
            </a:r>
            <a:r>
              <a:rPr lang="en-US" dirty="0">
                <a:solidFill>
                  <a:srgbClr val="38034A"/>
                </a:solidFill>
              </a:rPr>
              <a:t>[150 words] </a:t>
            </a:r>
            <a:endParaRPr lang="en-US" dirty="0">
              <a:solidFill>
                <a:srgbClr val="360346"/>
              </a:solidFill>
            </a:endParaRPr>
          </a:p>
          <a:p>
            <a:pPr lvl="0"/>
            <a:endParaRPr lang="en-US" dirty="0">
              <a:solidFill>
                <a:srgbClr val="360346"/>
              </a:solidFill>
            </a:endParaRPr>
          </a:p>
          <a:p>
            <a:pPr lvl="0"/>
            <a:endParaRPr lang="en-US" dirty="0">
              <a:solidFill>
                <a:srgbClr val="360346"/>
              </a:solidFill>
            </a:endParaRPr>
          </a:p>
          <a:p>
            <a:pPr lvl="0"/>
            <a:endParaRPr lang="en-US" dirty="0">
              <a:solidFill>
                <a:srgbClr val="360346"/>
              </a:solidFill>
            </a:endParaRPr>
          </a:p>
          <a:p>
            <a:pPr lvl="0"/>
            <a:endParaRPr lang="en-US" dirty="0">
              <a:solidFill>
                <a:srgbClr val="360346"/>
              </a:solidFill>
            </a:endParaRPr>
          </a:p>
          <a:p>
            <a:pPr lvl="0"/>
            <a:endParaRPr lang="en-US" dirty="0">
              <a:solidFill>
                <a:srgbClr val="360346"/>
              </a:solidFill>
            </a:endParaRPr>
          </a:p>
          <a:p>
            <a:pPr lvl="0"/>
            <a:endParaRPr lang="en-US" dirty="0">
              <a:solidFill>
                <a:srgbClr val="360346"/>
              </a:solidFill>
            </a:endParaRPr>
          </a:p>
          <a:p>
            <a:pPr lvl="0"/>
            <a:endParaRPr lang="en-US" dirty="0">
              <a:solidFill>
                <a:srgbClr val="360346"/>
              </a:solidFill>
            </a:endParaRPr>
          </a:p>
          <a:p>
            <a:pPr lvl="0"/>
            <a:endParaRPr lang="en-US" dirty="0">
              <a:solidFill>
                <a:srgbClr val="360346"/>
              </a:solidFill>
            </a:endParaRPr>
          </a:p>
          <a:p>
            <a:pPr lvl="0"/>
            <a:endParaRPr lang="en-US" dirty="0">
              <a:solidFill>
                <a:srgbClr val="360346"/>
              </a:solidFill>
            </a:endParaRPr>
          </a:p>
          <a:p>
            <a:pPr lvl="0"/>
            <a:endParaRPr lang="en-US" dirty="0">
              <a:solidFill>
                <a:srgbClr val="36034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185845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311117" y="572116"/>
            <a:ext cx="7569765" cy="107721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3200" b="1" dirty="0">
                <a:solidFill>
                  <a:srgbClr val="360346"/>
                </a:solidFill>
              </a:rPr>
              <a:t>If submitting for the category Best Retailer, </a:t>
            </a:r>
          </a:p>
          <a:p>
            <a:pPr algn="ctr"/>
            <a:r>
              <a:rPr lang="en-US" sz="3200" b="1" dirty="0">
                <a:solidFill>
                  <a:srgbClr val="360346"/>
                </a:solidFill>
              </a:rPr>
              <a:t>please fill up the following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768B4F3-F8A9-4844-9309-C7C9563C898B}"/>
              </a:ext>
            </a:extLst>
          </p:cNvPr>
          <p:cNvSpPr txBox="1"/>
          <p:nvPr/>
        </p:nvSpPr>
        <p:spPr>
          <a:xfrm>
            <a:off x="592973" y="2285468"/>
            <a:ext cx="11006051" cy="3139321"/>
          </a:xfrm>
          <a:prstGeom prst="rect">
            <a:avLst/>
          </a:prstGeom>
          <a:noFill/>
          <a:ln w="28575">
            <a:solidFill>
              <a:srgbClr val="360346"/>
            </a:solidFill>
          </a:ln>
        </p:spPr>
        <p:txBody>
          <a:bodyPr wrap="square" rtlCol="0">
            <a:spAutoFit/>
          </a:bodyPr>
          <a:lstStyle/>
          <a:p>
            <a:pPr lvl="0"/>
            <a:r>
              <a:rPr lang="en-US" dirty="0">
                <a:solidFill>
                  <a:srgbClr val="360346"/>
                </a:solidFill>
              </a:rPr>
              <a:t>f. Brand USP </a:t>
            </a:r>
            <a:r>
              <a:rPr lang="en-US" dirty="0">
                <a:solidFill>
                  <a:srgbClr val="38034A"/>
                </a:solidFill>
              </a:rPr>
              <a:t>[150 words] </a:t>
            </a:r>
            <a:endParaRPr lang="en-US" dirty="0">
              <a:solidFill>
                <a:srgbClr val="360346"/>
              </a:solidFill>
            </a:endParaRPr>
          </a:p>
          <a:p>
            <a:pPr lvl="0"/>
            <a:endParaRPr lang="en-US" dirty="0">
              <a:solidFill>
                <a:srgbClr val="360346"/>
              </a:solidFill>
            </a:endParaRPr>
          </a:p>
          <a:p>
            <a:pPr lvl="0"/>
            <a:endParaRPr lang="en-US" dirty="0">
              <a:solidFill>
                <a:srgbClr val="360346"/>
              </a:solidFill>
            </a:endParaRPr>
          </a:p>
          <a:p>
            <a:pPr lvl="0"/>
            <a:endParaRPr lang="en-US" dirty="0">
              <a:solidFill>
                <a:srgbClr val="360346"/>
              </a:solidFill>
            </a:endParaRPr>
          </a:p>
          <a:p>
            <a:pPr lvl="0"/>
            <a:endParaRPr lang="en-US" dirty="0">
              <a:solidFill>
                <a:srgbClr val="360346"/>
              </a:solidFill>
            </a:endParaRPr>
          </a:p>
          <a:p>
            <a:pPr lvl="0"/>
            <a:endParaRPr lang="en-US" dirty="0">
              <a:solidFill>
                <a:srgbClr val="360346"/>
              </a:solidFill>
            </a:endParaRPr>
          </a:p>
          <a:p>
            <a:pPr lvl="0"/>
            <a:endParaRPr lang="en-US" dirty="0">
              <a:solidFill>
                <a:srgbClr val="360346"/>
              </a:solidFill>
            </a:endParaRPr>
          </a:p>
          <a:p>
            <a:pPr lvl="0"/>
            <a:endParaRPr lang="en-US" dirty="0">
              <a:solidFill>
                <a:srgbClr val="360346"/>
              </a:solidFill>
            </a:endParaRPr>
          </a:p>
          <a:p>
            <a:pPr lvl="0"/>
            <a:endParaRPr lang="en-US" dirty="0">
              <a:solidFill>
                <a:srgbClr val="360346"/>
              </a:solidFill>
            </a:endParaRPr>
          </a:p>
          <a:p>
            <a:pPr lvl="0"/>
            <a:endParaRPr lang="en-US" dirty="0">
              <a:solidFill>
                <a:srgbClr val="360346"/>
              </a:solidFill>
            </a:endParaRPr>
          </a:p>
          <a:p>
            <a:pPr lvl="0"/>
            <a:endParaRPr lang="en-US" dirty="0">
              <a:solidFill>
                <a:srgbClr val="36034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442313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311117" y="572116"/>
            <a:ext cx="7569765" cy="107721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3200" b="1" dirty="0">
                <a:solidFill>
                  <a:srgbClr val="360346"/>
                </a:solidFill>
              </a:rPr>
              <a:t>If submitting for the category Best Retailer, </a:t>
            </a:r>
          </a:p>
          <a:p>
            <a:pPr algn="ctr"/>
            <a:r>
              <a:rPr lang="en-US" sz="3200" b="1" dirty="0">
                <a:solidFill>
                  <a:srgbClr val="360346"/>
                </a:solidFill>
              </a:rPr>
              <a:t>please fill up the following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768B4F3-F8A9-4844-9309-C7C9563C898B}"/>
              </a:ext>
            </a:extLst>
          </p:cNvPr>
          <p:cNvSpPr txBox="1"/>
          <p:nvPr/>
        </p:nvSpPr>
        <p:spPr>
          <a:xfrm>
            <a:off x="592973" y="2285468"/>
            <a:ext cx="11006051" cy="3139321"/>
          </a:xfrm>
          <a:prstGeom prst="rect">
            <a:avLst/>
          </a:prstGeom>
          <a:noFill/>
          <a:ln w="28575">
            <a:solidFill>
              <a:srgbClr val="360346"/>
            </a:solidFill>
          </a:ln>
        </p:spPr>
        <p:txBody>
          <a:bodyPr wrap="square" rtlCol="0">
            <a:spAutoFit/>
          </a:bodyPr>
          <a:lstStyle/>
          <a:p>
            <a:pPr lvl="0"/>
            <a:r>
              <a:rPr lang="en-US" dirty="0">
                <a:solidFill>
                  <a:srgbClr val="360346"/>
                </a:solidFill>
              </a:rPr>
              <a:t>g. Innovation </a:t>
            </a:r>
            <a:r>
              <a:rPr lang="en-US" dirty="0">
                <a:solidFill>
                  <a:srgbClr val="38034A"/>
                </a:solidFill>
              </a:rPr>
              <a:t>[150 words] </a:t>
            </a:r>
            <a:endParaRPr lang="en-US" dirty="0">
              <a:solidFill>
                <a:srgbClr val="360346"/>
              </a:solidFill>
            </a:endParaRPr>
          </a:p>
          <a:p>
            <a:pPr lvl="0"/>
            <a:endParaRPr lang="en-US" dirty="0">
              <a:solidFill>
                <a:srgbClr val="360346"/>
              </a:solidFill>
            </a:endParaRPr>
          </a:p>
          <a:p>
            <a:pPr lvl="0"/>
            <a:endParaRPr lang="en-US" dirty="0">
              <a:solidFill>
                <a:srgbClr val="360346"/>
              </a:solidFill>
            </a:endParaRPr>
          </a:p>
          <a:p>
            <a:pPr lvl="0"/>
            <a:endParaRPr lang="en-US" dirty="0">
              <a:solidFill>
                <a:srgbClr val="360346"/>
              </a:solidFill>
            </a:endParaRPr>
          </a:p>
          <a:p>
            <a:pPr lvl="0"/>
            <a:endParaRPr lang="en-US" dirty="0">
              <a:solidFill>
                <a:srgbClr val="360346"/>
              </a:solidFill>
            </a:endParaRPr>
          </a:p>
          <a:p>
            <a:pPr lvl="0"/>
            <a:endParaRPr lang="en-US" dirty="0">
              <a:solidFill>
                <a:srgbClr val="360346"/>
              </a:solidFill>
            </a:endParaRPr>
          </a:p>
          <a:p>
            <a:pPr lvl="0"/>
            <a:endParaRPr lang="en-US" dirty="0">
              <a:solidFill>
                <a:srgbClr val="360346"/>
              </a:solidFill>
            </a:endParaRPr>
          </a:p>
          <a:p>
            <a:pPr lvl="0"/>
            <a:endParaRPr lang="en-US" dirty="0">
              <a:solidFill>
                <a:srgbClr val="360346"/>
              </a:solidFill>
            </a:endParaRPr>
          </a:p>
          <a:p>
            <a:pPr lvl="0"/>
            <a:endParaRPr lang="en-US" dirty="0">
              <a:solidFill>
                <a:srgbClr val="360346"/>
              </a:solidFill>
            </a:endParaRPr>
          </a:p>
          <a:p>
            <a:pPr lvl="0"/>
            <a:endParaRPr lang="en-US" dirty="0">
              <a:solidFill>
                <a:srgbClr val="360346"/>
              </a:solidFill>
            </a:endParaRPr>
          </a:p>
          <a:p>
            <a:pPr lvl="0"/>
            <a:endParaRPr lang="en-US" dirty="0">
              <a:solidFill>
                <a:srgbClr val="36034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449359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311117" y="572116"/>
            <a:ext cx="7569765" cy="107721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3200" b="1" dirty="0">
                <a:solidFill>
                  <a:srgbClr val="360346"/>
                </a:solidFill>
              </a:rPr>
              <a:t>If submitting for the category Best Retailer, </a:t>
            </a:r>
          </a:p>
          <a:p>
            <a:pPr algn="ctr"/>
            <a:r>
              <a:rPr lang="en-US" sz="3200" b="1" dirty="0">
                <a:solidFill>
                  <a:srgbClr val="360346"/>
                </a:solidFill>
              </a:rPr>
              <a:t>please fill up the following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768B4F3-F8A9-4844-9309-C7C9563C898B}"/>
              </a:ext>
            </a:extLst>
          </p:cNvPr>
          <p:cNvSpPr txBox="1"/>
          <p:nvPr/>
        </p:nvSpPr>
        <p:spPr>
          <a:xfrm>
            <a:off x="592973" y="2285468"/>
            <a:ext cx="11006051" cy="3139321"/>
          </a:xfrm>
          <a:prstGeom prst="rect">
            <a:avLst/>
          </a:prstGeom>
          <a:noFill/>
          <a:ln w="28575">
            <a:solidFill>
              <a:srgbClr val="360346"/>
            </a:solidFill>
          </a:ln>
        </p:spPr>
        <p:txBody>
          <a:bodyPr wrap="square" rtlCol="0">
            <a:spAutoFit/>
          </a:bodyPr>
          <a:lstStyle/>
          <a:p>
            <a:pPr lvl="0"/>
            <a:r>
              <a:rPr lang="en-US" dirty="0">
                <a:solidFill>
                  <a:srgbClr val="360346"/>
                </a:solidFill>
              </a:rPr>
              <a:t>h. Achievement </a:t>
            </a:r>
            <a:r>
              <a:rPr lang="en-US" dirty="0">
                <a:solidFill>
                  <a:srgbClr val="38034A"/>
                </a:solidFill>
              </a:rPr>
              <a:t>[150 words] </a:t>
            </a:r>
            <a:endParaRPr lang="en-US" dirty="0">
              <a:solidFill>
                <a:srgbClr val="360346"/>
              </a:solidFill>
            </a:endParaRPr>
          </a:p>
          <a:p>
            <a:pPr lvl="0"/>
            <a:endParaRPr lang="en-US" dirty="0">
              <a:solidFill>
                <a:srgbClr val="360346"/>
              </a:solidFill>
            </a:endParaRPr>
          </a:p>
          <a:p>
            <a:pPr lvl="0"/>
            <a:endParaRPr lang="en-US" dirty="0">
              <a:solidFill>
                <a:srgbClr val="360346"/>
              </a:solidFill>
            </a:endParaRPr>
          </a:p>
          <a:p>
            <a:pPr lvl="0"/>
            <a:endParaRPr lang="en-US" dirty="0">
              <a:solidFill>
                <a:srgbClr val="360346"/>
              </a:solidFill>
            </a:endParaRPr>
          </a:p>
          <a:p>
            <a:pPr lvl="0"/>
            <a:endParaRPr lang="en-US" dirty="0">
              <a:solidFill>
                <a:srgbClr val="360346"/>
              </a:solidFill>
            </a:endParaRPr>
          </a:p>
          <a:p>
            <a:pPr lvl="0"/>
            <a:endParaRPr lang="en-US" dirty="0">
              <a:solidFill>
                <a:srgbClr val="360346"/>
              </a:solidFill>
            </a:endParaRPr>
          </a:p>
          <a:p>
            <a:pPr lvl="0"/>
            <a:endParaRPr lang="en-US" dirty="0">
              <a:solidFill>
                <a:srgbClr val="360346"/>
              </a:solidFill>
            </a:endParaRPr>
          </a:p>
          <a:p>
            <a:pPr lvl="0"/>
            <a:endParaRPr lang="en-US" dirty="0">
              <a:solidFill>
                <a:srgbClr val="360346"/>
              </a:solidFill>
            </a:endParaRPr>
          </a:p>
          <a:p>
            <a:pPr lvl="0"/>
            <a:endParaRPr lang="en-US" dirty="0">
              <a:solidFill>
                <a:srgbClr val="360346"/>
              </a:solidFill>
            </a:endParaRPr>
          </a:p>
          <a:p>
            <a:pPr lvl="0"/>
            <a:endParaRPr lang="en-US" dirty="0">
              <a:solidFill>
                <a:srgbClr val="360346"/>
              </a:solidFill>
            </a:endParaRPr>
          </a:p>
          <a:p>
            <a:pPr lvl="0"/>
            <a:endParaRPr lang="en-US" dirty="0">
              <a:solidFill>
                <a:srgbClr val="36034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908908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311117" y="572116"/>
            <a:ext cx="7569765" cy="107721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3200" b="1" dirty="0">
                <a:solidFill>
                  <a:srgbClr val="360346"/>
                </a:solidFill>
              </a:rPr>
              <a:t>If submitting for the category Best Retailer, </a:t>
            </a:r>
          </a:p>
          <a:p>
            <a:pPr algn="ctr"/>
            <a:r>
              <a:rPr lang="en-US" sz="3200" b="1" dirty="0">
                <a:solidFill>
                  <a:srgbClr val="360346"/>
                </a:solidFill>
              </a:rPr>
              <a:t>please fill up the following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768B4F3-F8A9-4844-9309-C7C9563C898B}"/>
              </a:ext>
            </a:extLst>
          </p:cNvPr>
          <p:cNvSpPr txBox="1"/>
          <p:nvPr/>
        </p:nvSpPr>
        <p:spPr>
          <a:xfrm>
            <a:off x="592973" y="2285468"/>
            <a:ext cx="11006051" cy="3139321"/>
          </a:xfrm>
          <a:prstGeom prst="rect">
            <a:avLst/>
          </a:prstGeom>
          <a:noFill/>
          <a:ln w="28575">
            <a:solidFill>
              <a:srgbClr val="360346"/>
            </a:solidFill>
          </a:ln>
        </p:spPr>
        <p:txBody>
          <a:bodyPr wrap="square" rtlCol="0">
            <a:spAutoFit/>
          </a:bodyPr>
          <a:lstStyle/>
          <a:p>
            <a:pPr lvl="0"/>
            <a:r>
              <a:rPr lang="en-US" dirty="0" err="1">
                <a:solidFill>
                  <a:srgbClr val="360346"/>
                </a:solidFill>
              </a:rPr>
              <a:t>i</a:t>
            </a:r>
            <a:r>
              <a:rPr lang="en-US" dirty="0">
                <a:solidFill>
                  <a:srgbClr val="360346"/>
                </a:solidFill>
              </a:rPr>
              <a:t>. Community Engagement </a:t>
            </a:r>
            <a:r>
              <a:rPr lang="en-US" dirty="0">
                <a:solidFill>
                  <a:srgbClr val="38034A"/>
                </a:solidFill>
              </a:rPr>
              <a:t>[150 words] </a:t>
            </a:r>
            <a:endParaRPr lang="en-US" dirty="0">
              <a:solidFill>
                <a:srgbClr val="360346"/>
              </a:solidFill>
            </a:endParaRPr>
          </a:p>
          <a:p>
            <a:pPr lvl="0"/>
            <a:endParaRPr lang="en-US" dirty="0">
              <a:solidFill>
                <a:srgbClr val="360346"/>
              </a:solidFill>
            </a:endParaRPr>
          </a:p>
          <a:p>
            <a:pPr lvl="0"/>
            <a:endParaRPr lang="en-US" dirty="0">
              <a:solidFill>
                <a:srgbClr val="360346"/>
              </a:solidFill>
            </a:endParaRPr>
          </a:p>
          <a:p>
            <a:pPr lvl="0"/>
            <a:endParaRPr lang="en-US" dirty="0">
              <a:solidFill>
                <a:srgbClr val="360346"/>
              </a:solidFill>
            </a:endParaRPr>
          </a:p>
          <a:p>
            <a:pPr lvl="0"/>
            <a:endParaRPr lang="en-US" dirty="0">
              <a:solidFill>
                <a:srgbClr val="360346"/>
              </a:solidFill>
            </a:endParaRPr>
          </a:p>
          <a:p>
            <a:pPr lvl="0"/>
            <a:endParaRPr lang="en-US" dirty="0">
              <a:solidFill>
                <a:srgbClr val="360346"/>
              </a:solidFill>
            </a:endParaRPr>
          </a:p>
          <a:p>
            <a:pPr lvl="0"/>
            <a:endParaRPr lang="en-US" dirty="0">
              <a:solidFill>
                <a:srgbClr val="360346"/>
              </a:solidFill>
            </a:endParaRPr>
          </a:p>
          <a:p>
            <a:pPr lvl="0"/>
            <a:endParaRPr lang="en-US" dirty="0">
              <a:solidFill>
                <a:srgbClr val="360346"/>
              </a:solidFill>
            </a:endParaRPr>
          </a:p>
          <a:p>
            <a:pPr lvl="0"/>
            <a:endParaRPr lang="en-US" dirty="0">
              <a:solidFill>
                <a:srgbClr val="360346"/>
              </a:solidFill>
            </a:endParaRPr>
          </a:p>
          <a:p>
            <a:pPr lvl="0"/>
            <a:endParaRPr lang="en-US" dirty="0">
              <a:solidFill>
                <a:srgbClr val="360346"/>
              </a:solidFill>
            </a:endParaRPr>
          </a:p>
          <a:p>
            <a:pPr lvl="0"/>
            <a:endParaRPr lang="en-US" dirty="0">
              <a:solidFill>
                <a:srgbClr val="36034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1505804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95</TotalTime>
  <Words>355</Words>
  <Application>Microsoft Office PowerPoint</Application>
  <PresentationFormat>Widescreen</PresentationFormat>
  <Paragraphs>151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1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BC</dc:creator>
  <cp:lastModifiedBy>Tanjina Hasan</cp:lastModifiedBy>
  <cp:revision>16</cp:revision>
  <dcterms:created xsi:type="dcterms:W3CDTF">2021-09-13T05:05:31Z</dcterms:created>
  <dcterms:modified xsi:type="dcterms:W3CDTF">2021-09-22T10:19:15Z</dcterms:modified>
</cp:coreProperties>
</file>